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sldIdLst>
    <p:sldId id="256" r:id="rId2"/>
    <p:sldId id="258" r:id="rId3"/>
    <p:sldId id="260" r:id="rId4"/>
    <p:sldId id="257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CC6600"/>
    <a:srgbClr val="FEF4DA"/>
    <a:srgbClr val="FFECD9"/>
    <a:srgbClr val="808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4675" autoAdjust="0"/>
  </p:normalViewPr>
  <p:slideViewPr>
    <p:cSldViewPr>
      <p:cViewPr varScale="1">
        <p:scale>
          <a:sx n="82" d="100"/>
          <a:sy n="82" d="100"/>
        </p:scale>
        <p:origin x="-10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u-HU" sz="2400">
              <a:latin typeface="Times New Roman" pitchFamily="18" charset="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400800"/>
            <a:ext cx="97155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FC83562E-EC5A-4423-B0E2-27E87C2A82B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4511B-232F-4E2D-8EFB-8CD73EBD69B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1D68A-C9E2-4806-8DCA-8EA8E16BEFD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9F638-CE97-414B-829C-C7FFF8D95D3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DD689-73E4-4062-A0D4-FF11CCB50FF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5F8FA-D106-40D0-A1C9-85067A70CD6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91D5E-B3B1-4953-9B29-AE76B487101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E5C58-8FFE-48D2-885F-5A2DDCEA75B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96107-C82A-4564-95BD-1609FC4783F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6191B-756B-4E66-AF84-39585632A7E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FDDCF-D61C-4945-ADB6-A2E91F929DB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u-HU" sz="2400">
              <a:latin typeface="Times New Roman" pitchFamily="18" charset="0"/>
            </a:endParaRP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fld id="{F7452A24-36DB-4688-B608-CC381880725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  <a:cs typeface="+mn-cs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11188" y="404813"/>
            <a:ext cx="8281987" cy="1920875"/>
          </a:xfrm>
        </p:spPr>
        <p:txBody>
          <a:bodyPr>
            <a:spAutoFit/>
          </a:bodyPr>
          <a:lstStyle/>
          <a:p>
            <a:pPr eaLnBrk="1" hangingPunct="1">
              <a:spcAft>
                <a:spcPct val="100000"/>
              </a:spcAft>
              <a:defRPr/>
            </a:pPr>
            <a:r>
              <a:rPr lang="hu-HU" sz="3000">
                <a:latin typeface="Arial" charset="0"/>
              </a:rPr>
              <a:t>Drótos László</a:t>
            </a:r>
            <a:br>
              <a:rPr lang="hu-HU" sz="3000">
                <a:latin typeface="Arial" charset="0"/>
              </a:rPr>
            </a:br>
            <a:r>
              <a:rPr lang="hu-HU" sz="1000">
                <a:latin typeface="Arial" charset="0"/>
              </a:rPr>
              <a:t/>
            </a:r>
            <a:br>
              <a:rPr lang="hu-HU" sz="1000">
                <a:latin typeface="Arial" charset="0"/>
              </a:rPr>
            </a:br>
            <a:r>
              <a:rPr lang="hu-HU" sz="4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Az OSZK webarchiváló pilot</a:t>
            </a:r>
            <a:br>
              <a:rPr lang="hu-HU" sz="4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hu-HU" sz="4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projektjének eddigi eredményei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447800" y="3429000"/>
            <a:ext cx="7010400" cy="3117850"/>
          </a:xfrm>
        </p:spPr>
        <p:txBody>
          <a:bodyPr>
            <a:sp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hu-HU" sz="3600" smtClean="0">
                <a:latin typeface="Arial" charset="0"/>
              </a:rPr>
              <a:t>„404 Not Found – </a:t>
            </a:r>
            <a:br>
              <a:rPr lang="hu-HU" sz="3600" smtClean="0">
                <a:latin typeface="Arial" charset="0"/>
              </a:rPr>
            </a:br>
            <a:r>
              <a:rPr lang="hu-HU" sz="3600" smtClean="0">
                <a:latin typeface="Arial" charset="0"/>
              </a:rPr>
              <a:t>Ki őrzi meg az internetet?” </a:t>
            </a:r>
            <a:br>
              <a:rPr lang="hu-HU" sz="3600" smtClean="0">
                <a:latin typeface="Arial" charset="0"/>
              </a:rPr>
            </a:br>
            <a:r>
              <a:rPr lang="hu-HU" sz="3600" smtClean="0">
                <a:latin typeface="Arial" charset="0"/>
              </a:rPr>
              <a:t>workshop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hu-HU" sz="2400" smtClean="0">
              <a:latin typeface="Arial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hu-HU" sz="2800" smtClean="0">
                <a:latin typeface="Arial" charset="0"/>
              </a:rPr>
              <a:t>Országos Széchényi Könyvtár</a:t>
            </a:r>
            <a:br>
              <a:rPr lang="hu-HU" sz="2800" smtClean="0">
                <a:latin typeface="Arial" charset="0"/>
              </a:rPr>
            </a:br>
            <a:r>
              <a:rPr lang="hu-HU" sz="2800" smtClean="0">
                <a:latin typeface="Arial" charset="0"/>
              </a:rPr>
              <a:t>Budapest, 2018. november 15.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18EE4B61-A527-4C0B-9FFF-5506C9734BAF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339975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Kapcsolatépítés</a:t>
            </a: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8599488" y="115888"/>
            <a:ext cx="436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D2AAF6A8-83EB-4A3C-B535-BD4E54994AA0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10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IIPC csatlakozás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Kapcsolatfelvétel </a:t>
            </a:r>
            <a:r>
              <a:rPr lang="hu-HU"/>
              <a:t>külföldi </a:t>
            </a:r>
            <a:r>
              <a:rPr lang="en-US"/>
              <a:t>webarchívumokkal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Kapcsolatok magyar intézményekkel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Részvétel a szakmai rendezvényeken</a:t>
            </a: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"/>
          <a:srcRect l="6627" t="1202" r="8969"/>
          <a:stretch>
            <a:fillRect/>
          </a:stretch>
        </p:blipFill>
        <p:spPr bwMode="auto">
          <a:xfrm>
            <a:off x="2627313" y="692150"/>
            <a:ext cx="6408737" cy="6000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/>
          <a:srcRect l="1825" r="5414" b="3786"/>
          <a:stretch>
            <a:fillRect/>
          </a:stretch>
        </p:blipFill>
        <p:spPr bwMode="auto">
          <a:xfrm>
            <a:off x="1619250" y="649288"/>
            <a:ext cx="7343775" cy="6092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196975"/>
            <a:ext cx="8243887" cy="5495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5"/>
          <a:srcRect l="-64" t="5615" r="33588"/>
          <a:stretch>
            <a:fillRect/>
          </a:stretch>
        </p:blipFill>
        <p:spPr bwMode="auto">
          <a:xfrm>
            <a:off x="3635375" y="476250"/>
            <a:ext cx="5453063" cy="61928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6"/>
          <a:srcRect t="9503" b="10686"/>
          <a:stretch>
            <a:fillRect/>
          </a:stretch>
        </p:blipFill>
        <p:spPr bwMode="auto">
          <a:xfrm>
            <a:off x="1331913" y="1628775"/>
            <a:ext cx="7558087" cy="482600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7"/>
          <a:srcRect t="3384" b="3360"/>
          <a:stretch>
            <a:fillRect/>
          </a:stretch>
        </p:blipFill>
        <p:spPr bwMode="auto">
          <a:xfrm>
            <a:off x="1192213" y="836613"/>
            <a:ext cx="7916862" cy="5905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4844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Ismeretterjesztés</a:t>
            </a: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8599488" y="115888"/>
            <a:ext cx="436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20F49C82-BAD1-4235-B4F5-DC084E55B862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11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MIA Wiki 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Szakirodalmi </a:t>
            </a:r>
            <a:r>
              <a:rPr lang="hu-HU"/>
              <a:t>bibliográfia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Levelezőcsoport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El</a:t>
            </a:r>
            <a:r>
              <a:rPr lang="hu-HU"/>
              <a:t>ő</a:t>
            </a:r>
            <a:r>
              <a:rPr lang="en-US"/>
              <a:t>adások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Publikációk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Tanfolyam</a:t>
            </a:r>
          </a:p>
        </p:txBody>
      </p:sp>
      <p:grpSp>
        <p:nvGrpSpPr>
          <p:cNvPr id="29714" name="Group 18"/>
          <p:cNvGrpSpPr>
            <a:grpSpLocks/>
          </p:cNvGrpSpPr>
          <p:nvPr/>
        </p:nvGrpSpPr>
        <p:grpSpPr bwMode="auto">
          <a:xfrm>
            <a:off x="684213" y="1263650"/>
            <a:ext cx="8424862" cy="5478463"/>
            <a:chOff x="431" y="796"/>
            <a:chExt cx="5307" cy="3451"/>
          </a:xfrm>
        </p:grpSpPr>
        <p:pic>
          <p:nvPicPr>
            <p:cNvPr id="23563" name="Picture 7"/>
            <p:cNvPicPr>
              <a:picLocks noChangeAspect="1" noChangeArrowheads="1"/>
            </p:cNvPicPr>
            <p:nvPr/>
          </p:nvPicPr>
          <p:blipFill>
            <a:blip r:embed="rId2"/>
            <a:srcRect r="1849" b="20200"/>
            <a:stretch>
              <a:fillRect/>
            </a:stretch>
          </p:blipFill>
          <p:spPr bwMode="auto">
            <a:xfrm>
              <a:off x="431" y="796"/>
              <a:ext cx="5307" cy="345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3564" name="Rectangle 8"/>
            <p:cNvSpPr>
              <a:spLocks noChangeArrowheads="1"/>
            </p:cNvSpPr>
            <p:nvPr/>
          </p:nvSpPr>
          <p:spPr bwMode="auto">
            <a:xfrm>
              <a:off x="2653" y="3702"/>
              <a:ext cx="907" cy="18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7963" y="695325"/>
            <a:ext cx="7558087" cy="604678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692150"/>
            <a:ext cx="7558088" cy="6046788"/>
          </a:xfrm>
          <a:prstGeom prst="rect">
            <a:avLst/>
          </a:prstGeom>
          <a:noFill/>
          <a:ln w="12700" algn="ctr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5"/>
          <a:srcRect t="3282" b="4646"/>
          <a:stretch>
            <a:fillRect/>
          </a:stretch>
        </p:blipFill>
        <p:spPr bwMode="auto">
          <a:xfrm>
            <a:off x="1187450" y="1009650"/>
            <a:ext cx="7558088" cy="55673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1775" y="404813"/>
            <a:ext cx="5711825" cy="62372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7"/>
          <a:srcRect l="21907" t="5960" r="23083" b="7115"/>
          <a:stretch>
            <a:fillRect/>
          </a:stretch>
        </p:blipFill>
        <p:spPr bwMode="auto">
          <a:xfrm>
            <a:off x="3563938" y="333375"/>
            <a:ext cx="4840287" cy="6119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13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5950" y="1354138"/>
            <a:ext cx="8348663" cy="5387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08175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Jogi keret</a:t>
            </a:r>
          </a:p>
        </p:txBody>
      </p:sp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8599488" y="115888"/>
            <a:ext cx="436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75A51905-FDA6-438E-B9FA-FBAD6769FDE9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12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E</a:t>
            </a:r>
            <a:r>
              <a:rPr lang="en-US"/>
              <a:t>ngedélykér</a:t>
            </a:r>
            <a:r>
              <a:rPr lang="hu-HU"/>
              <a:t>ő</a:t>
            </a:r>
            <a:r>
              <a:rPr lang="en-US"/>
              <a:t> levél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Szerz</a:t>
            </a:r>
            <a:r>
              <a:rPr lang="hu-HU"/>
              <a:t>ő</a:t>
            </a:r>
            <a:r>
              <a:rPr lang="en-US"/>
              <a:t>dé</a:t>
            </a:r>
            <a:r>
              <a:rPr lang="hu-HU"/>
              <a:t>s</a:t>
            </a:r>
            <a:r>
              <a:rPr lang="en-US"/>
              <a:t> </a:t>
            </a:r>
            <a:r>
              <a:rPr lang="hu-HU"/>
              <a:t>a tartalomgazdákkal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B</a:t>
            </a:r>
            <a:r>
              <a:rPr lang="en-US"/>
              <a:t>els</a:t>
            </a:r>
            <a:r>
              <a:rPr lang="hu-HU"/>
              <a:t>ő</a:t>
            </a:r>
            <a:r>
              <a:rPr lang="en-US"/>
              <a:t> szabályzatok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</a:t>
            </a:r>
            <a:r>
              <a:rPr lang="en-US"/>
              <a:t>örvény</a:t>
            </a:r>
            <a:r>
              <a:rPr lang="hu-HU"/>
              <a:t>alkotás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2685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Projektzárás</a:t>
            </a:r>
          </a:p>
        </p:txBody>
      </p:sp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8599488" y="115888"/>
            <a:ext cx="436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8B449A3D-6DFA-4E6F-BAB9-74F4252EB13D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13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Útmutatók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Projektbes</a:t>
            </a:r>
            <a:r>
              <a:rPr lang="hu-HU"/>
              <a:t>zámoló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R</a:t>
            </a:r>
            <a:r>
              <a:rPr lang="en-US"/>
              <a:t>endszerterv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Fenntarthatósági terv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Új honlap terv</a:t>
            </a:r>
            <a:endParaRPr lang="en-US"/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2"/>
          <a:srcRect r="5893"/>
          <a:stretch>
            <a:fillRect/>
          </a:stretch>
        </p:blipFill>
        <p:spPr bwMode="auto">
          <a:xfrm>
            <a:off x="1979613" y="725488"/>
            <a:ext cx="6769100" cy="5943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92163" y="5734050"/>
            <a:ext cx="75612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540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Köszönöm a figyelmet!</a:t>
            </a:r>
          </a:p>
        </p:txBody>
      </p:sp>
      <p:sp>
        <p:nvSpPr>
          <p:cNvPr id="26626" name="Text Box 6"/>
          <p:cNvSpPr txBox="1">
            <a:spLocks noChangeArrowheads="1"/>
          </p:cNvSpPr>
          <p:nvPr/>
        </p:nvSpPr>
        <p:spPr bwMode="auto">
          <a:xfrm>
            <a:off x="8599488" y="115888"/>
            <a:ext cx="436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EAB95469-4729-401C-9DD6-A5E7482EB5A7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14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grpSp>
        <p:nvGrpSpPr>
          <p:cNvPr id="34827" name="Group 11"/>
          <p:cNvGrpSpPr>
            <a:grpSpLocks/>
          </p:cNvGrpSpPr>
          <p:nvPr/>
        </p:nvGrpSpPr>
        <p:grpSpPr bwMode="auto">
          <a:xfrm>
            <a:off x="755650" y="404813"/>
            <a:ext cx="7704138" cy="5268912"/>
            <a:chOff x="476" y="255"/>
            <a:chExt cx="4853" cy="3319"/>
          </a:xfrm>
        </p:grpSpPr>
        <p:pic>
          <p:nvPicPr>
            <p:cNvPr id="26628" name="Picture 7"/>
            <p:cNvPicPr>
              <a:picLocks noChangeAspect="1" noChangeArrowheads="1"/>
            </p:cNvPicPr>
            <p:nvPr/>
          </p:nvPicPr>
          <p:blipFill>
            <a:blip r:embed="rId2"/>
            <a:srcRect t="1392"/>
            <a:stretch>
              <a:fillRect/>
            </a:stretch>
          </p:blipFill>
          <p:spPr bwMode="auto">
            <a:xfrm>
              <a:off x="476" y="255"/>
              <a:ext cx="4853" cy="3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6" name="Text Box 10"/>
            <p:cNvSpPr txBox="1">
              <a:spLocks noChangeArrowheads="1"/>
            </p:cNvSpPr>
            <p:nvPr/>
          </p:nvSpPr>
          <p:spPr bwMode="auto">
            <a:xfrm>
              <a:off x="3787" y="3294"/>
              <a:ext cx="1497" cy="212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 sz="1600"/>
                <a:t>Forrás: themeforest.net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61925" y="109538"/>
            <a:ext cx="2106613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Terra incognita</a:t>
            </a:r>
          </a:p>
        </p:txBody>
      </p:sp>
      <p:grpSp>
        <p:nvGrpSpPr>
          <p:cNvPr id="17439" name="Group 31"/>
          <p:cNvGrpSpPr>
            <a:grpSpLocks/>
          </p:cNvGrpSpPr>
          <p:nvPr/>
        </p:nvGrpSpPr>
        <p:grpSpPr bwMode="auto">
          <a:xfrm>
            <a:off x="88900" y="620713"/>
            <a:ext cx="8947150" cy="4176712"/>
            <a:chOff x="56" y="391"/>
            <a:chExt cx="5636" cy="2631"/>
          </a:xfrm>
        </p:grpSpPr>
        <p:pic>
          <p:nvPicPr>
            <p:cNvPr id="14345" name="Picture 1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" y="391"/>
              <a:ext cx="5636" cy="2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7" name="Text Box 9"/>
            <p:cNvSpPr txBox="1">
              <a:spLocks noChangeArrowheads="1"/>
            </p:cNvSpPr>
            <p:nvPr/>
          </p:nvSpPr>
          <p:spPr bwMode="auto">
            <a:xfrm>
              <a:off x="2858" y="2432"/>
              <a:ext cx="2585" cy="366"/>
            </a:xfrm>
            <a:prstGeom prst="rect">
              <a:avLst/>
            </a:prstGeom>
            <a:solidFill>
              <a:srgbClr val="FEF4DA">
                <a:alpha val="87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81320" dir="3080412" algn="ctr" rotWithShape="0">
                <a:srgbClr val="FF9933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 sz="1600"/>
                <a:t>Salviati spanyol bíboros</a:t>
              </a:r>
              <a:r>
                <a:rPr lang="en-US" sz="1600"/>
                <a:t> </a:t>
              </a:r>
              <a:r>
                <a:rPr lang="hu-HU" sz="1600"/>
                <a:t>könyvtárából származó, 1525 körül készült térkép</a:t>
              </a:r>
            </a:p>
          </p:txBody>
        </p:sp>
      </p:grpSp>
      <p:grpSp>
        <p:nvGrpSpPr>
          <p:cNvPr id="17437" name="Group 29"/>
          <p:cNvGrpSpPr>
            <a:grpSpLocks/>
          </p:cNvGrpSpPr>
          <p:nvPr/>
        </p:nvGrpSpPr>
        <p:grpSpPr bwMode="auto">
          <a:xfrm>
            <a:off x="107950" y="1817688"/>
            <a:ext cx="8893175" cy="4924425"/>
            <a:chOff x="68" y="1145"/>
            <a:chExt cx="5602" cy="3102"/>
          </a:xfrm>
        </p:grpSpPr>
        <p:pic>
          <p:nvPicPr>
            <p:cNvPr id="14343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1145"/>
              <a:ext cx="5602" cy="3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30" name="Text Box 22"/>
            <p:cNvSpPr txBox="1">
              <a:spLocks noChangeArrowheads="1"/>
            </p:cNvSpPr>
            <p:nvPr/>
          </p:nvSpPr>
          <p:spPr bwMode="auto">
            <a:xfrm>
              <a:off x="3379" y="3727"/>
              <a:ext cx="2268" cy="520"/>
            </a:xfrm>
            <a:prstGeom prst="rect">
              <a:avLst/>
            </a:prstGeom>
            <a:solidFill>
              <a:schemeClr val="bg1">
                <a:alpha val="89999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accent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 sz="1600"/>
                <a:t>Az online világ térképe </a:t>
              </a:r>
              <a:br>
                <a:rPr lang="hu-HU" sz="1600"/>
              </a:br>
              <a:r>
                <a:rPr lang="hu-HU" sz="1600"/>
                <a:t>2017-ben az országdomének alá bejegyzett nevek száma alapján</a:t>
              </a:r>
            </a:p>
          </p:txBody>
        </p:sp>
      </p:grpSp>
      <p:sp>
        <p:nvSpPr>
          <p:cNvPr id="17436" name="Line 28"/>
          <p:cNvSpPr>
            <a:spLocks noChangeShapeType="1"/>
          </p:cNvSpPr>
          <p:nvPr/>
        </p:nvSpPr>
        <p:spPr bwMode="auto">
          <a:xfrm>
            <a:off x="236538" y="6499225"/>
            <a:ext cx="57626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7438" name="Oval 30"/>
          <p:cNvSpPr>
            <a:spLocks noChangeArrowheads="1"/>
          </p:cNvSpPr>
          <p:nvPr/>
        </p:nvSpPr>
        <p:spPr bwMode="auto">
          <a:xfrm>
            <a:off x="4886325" y="3790950"/>
            <a:ext cx="144463" cy="144463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4342" name="Text Box 32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12A92628-98F3-4CF7-87B9-A8E7070D7BFC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3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6" grpId="0" animBg="1"/>
      <p:bldP spid="174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 b="1"/>
              <a:t>Magyar webtér</a:t>
            </a:r>
            <a:r>
              <a:rPr lang="en-US"/>
              <a:t>: A magyarországi domén </a:t>
            </a:r>
            <a:r>
              <a:rPr lang="hu-HU"/>
              <a:t>(.hu) </a:t>
            </a:r>
            <a:r>
              <a:rPr lang="en-US"/>
              <a:t>alá bejegyzett címeken lévő webhelyek, valamint a külföldi doméneken magyar természetes vagy jogi személyek által létrehozott webhelyek összessége a jelenben, továbbá minden olyan egyéb weboldal az élő weben, amelyet magyar célközönségnek szánnak</a:t>
            </a:r>
            <a:r>
              <a:rPr lang="hu-HU"/>
              <a:t> vagy magyar vonatkozású</a:t>
            </a:r>
            <a:r>
              <a:rPr lang="en-US"/>
              <a:t>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 b="1"/>
              <a:t>Magyar webtartalom</a:t>
            </a:r>
            <a:r>
              <a:rPr lang="en-US"/>
              <a:t>: A magyar webtérben létező vagy valaha létezett digitális tartalmak összessége, beleértve tehát azokat is, amelyek már az élő weben nem elérhetők, de valahol (pl. egy webarchívumban vagy egy tárolóeszközön) megőrződtek.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b="1"/>
              <a:t>Magyar webarchívum:</a:t>
            </a:r>
            <a:r>
              <a:rPr lang="hu-HU"/>
              <a:t> A magyar webtartalom nyilvános, illetve korlátozottan nyilvános, </a:t>
            </a:r>
            <a:r>
              <a:rPr lang="en-US"/>
              <a:t>azon bel</a:t>
            </a:r>
            <a:r>
              <a:rPr lang="hu-HU"/>
              <a:t>ül pedig kiemelten a kulturális, a tudományos, az oktatási és a közéleti jellegű részeinek ismétlődő mentéseiből álló gyűjteménye, hosszú távú megőrzési, kutatási, oktatási, hivatkozhatósági, bizonyíthatósági, helyreállíthatósági és egyéb célokra.</a:t>
            </a:r>
            <a:endParaRPr lang="en-US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1368425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Fogalmak</a:t>
            </a: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92BD224D-3383-4A57-A6F9-C45DA969346A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5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E432D9CF-3F5A-49CB-9ED0-1C398DA3EB47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4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grpSp>
        <p:nvGrpSpPr>
          <p:cNvPr id="16400" name="Group 16"/>
          <p:cNvGrpSpPr>
            <a:grpSpLocks/>
          </p:cNvGrpSpPr>
          <p:nvPr/>
        </p:nvGrpSpPr>
        <p:grpSpPr bwMode="auto">
          <a:xfrm>
            <a:off x="107950" y="115888"/>
            <a:ext cx="7777163" cy="6697662"/>
            <a:chOff x="113" y="73"/>
            <a:chExt cx="4899" cy="4219"/>
          </a:xfrm>
        </p:grpSpPr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3" y="372"/>
              <a:ext cx="4899" cy="3920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9525" algn="ctr">
              <a:noFill/>
              <a:miter lim="800000"/>
              <a:headEnd/>
              <a:tailEnd/>
            </a:ln>
          </p:spPr>
        </p:pic>
        <p:sp>
          <p:nvSpPr>
            <p:cNvPr id="16391" name="Text Box 7"/>
            <p:cNvSpPr txBox="1">
              <a:spLocks noChangeArrowheads="1"/>
            </p:cNvSpPr>
            <p:nvPr/>
          </p:nvSpPr>
          <p:spPr bwMode="auto">
            <a:xfrm>
              <a:off x="113" y="73"/>
              <a:ext cx="2041" cy="250"/>
            </a:xfrm>
            <a:prstGeom prst="rect">
              <a:avLst/>
            </a:prstGeom>
            <a:solidFill>
              <a:schemeClr val="bg1">
                <a:alpha val="89999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accent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Feladattábla 2017. május</a:t>
              </a:r>
              <a:r>
                <a:rPr lang="hu-HU">
                  <a:solidFill>
                    <a:schemeClr val="accent2"/>
                  </a:solidFill>
                </a:rPr>
                <a:t> </a:t>
              </a:r>
            </a:p>
          </p:txBody>
        </p:sp>
      </p:grpSp>
      <p:grpSp>
        <p:nvGrpSpPr>
          <p:cNvPr id="16398" name="Group 14"/>
          <p:cNvGrpSpPr>
            <a:grpSpLocks/>
          </p:cNvGrpSpPr>
          <p:nvPr/>
        </p:nvGrpSpPr>
        <p:grpSpPr bwMode="auto">
          <a:xfrm>
            <a:off x="3276600" y="44450"/>
            <a:ext cx="5815013" cy="6742113"/>
            <a:chOff x="2064" y="28"/>
            <a:chExt cx="3663" cy="4247"/>
          </a:xfrm>
        </p:grpSpPr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64" y="28"/>
              <a:ext cx="3663" cy="4247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6396" name="Text Box 12"/>
            <p:cNvSpPr txBox="1">
              <a:spLocks noChangeArrowheads="1"/>
            </p:cNvSpPr>
            <p:nvPr/>
          </p:nvSpPr>
          <p:spPr bwMode="auto">
            <a:xfrm>
              <a:off x="3560" y="4016"/>
              <a:ext cx="2132" cy="250"/>
            </a:xfrm>
            <a:prstGeom prst="rect">
              <a:avLst/>
            </a:prstGeom>
            <a:solidFill>
              <a:schemeClr val="bg1">
                <a:alpha val="89999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accent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Feladattábla 2018. október</a:t>
              </a:r>
              <a:r>
                <a:rPr lang="hu-HU">
                  <a:solidFill>
                    <a:schemeClr val="accent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Projektkezdés</a:t>
            </a:r>
          </a:p>
        </p:txBody>
      </p:sp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8250F11-74CE-43B5-AF03-978728F881D5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5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95288" y="1125538"/>
            <a:ext cx="81375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K</a:t>
            </a:r>
            <a:r>
              <a:rPr lang="en-US"/>
              <a:t>oncepció</a:t>
            </a:r>
            <a:r>
              <a:rPr lang="hu-HU"/>
              <a:t>(k) írása és elfogadtatása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G</a:t>
            </a:r>
            <a:r>
              <a:rPr lang="en-US"/>
              <a:t>yűjt</a:t>
            </a:r>
            <a:r>
              <a:rPr lang="hu-HU"/>
              <a:t>ő</a:t>
            </a:r>
            <a:r>
              <a:rPr lang="en-US"/>
              <a:t>kör megfogalmazása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Munkatársak</a:t>
            </a:r>
            <a:r>
              <a:rPr lang="en-US"/>
              <a:t> felvétele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Projektnyilvántartás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Belső k</a:t>
            </a:r>
            <a:r>
              <a:rPr lang="en-US"/>
              <a:t>ommunikáció megszervezése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Külső k</a:t>
            </a:r>
            <a:r>
              <a:rPr lang="en-US"/>
              <a:t>ommunikációs csatorna</a:t>
            </a:r>
            <a:r>
              <a:rPr lang="hu-HU"/>
              <a:t> indítása</a:t>
            </a: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333375"/>
            <a:ext cx="4533900" cy="63547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692150"/>
            <a:ext cx="4778375" cy="59594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1125538"/>
            <a:ext cx="5040313" cy="5626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4950" y="1357313"/>
            <a:ext cx="6189663" cy="4951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6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1484313"/>
            <a:ext cx="5903912" cy="5200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7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76375" y="695325"/>
            <a:ext cx="7558088" cy="60467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Arató tesztszerver (KIFÜ)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Szoftvertesztelő</a:t>
            </a:r>
            <a:r>
              <a:rPr lang="en-US"/>
              <a:t> és </a:t>
            </a:r>
            <a:r>
              <a:rPr lang="hu-HU"/>
              <a:t>szolgáltató</a:t>
            </a:r>
            <a:r>
              <a:rPr lang="en-US"/>
              <a:t> szerver</a:t>
            </a:r>
            <a:r>
              <a:rPr lang="hu-HU"/>
              <a:t> (OSZK)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Nagy teljesítményű hardver</a:t>
            </a:r>
            <a:r>
              <a:rPr lang="en-US"/>
              <a:t> beszerzése</a:t>
            </a:r>
            <a:r>
              <a:rPr lang="hu-HU"/>
              <a:t> (folyamatban)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Terhelési tesztek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Szoftvertesztek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Adminisztrátori felület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Infrastruktúra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C6B4DB6A-7520-482F-AA7A-6FBDC01D3802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6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989138"/>
            <a:ext cx="8532813" cy="479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1103313"/>
            <a:ext cx="7561263" cy="54943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5188" y="1323975"/>
            <a:ext cx="8243887" cy="5345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5"/>
          <a:srcRect b="4129"/>
          <a:stretch>
            <a:fillRect/>
          </a:stretch>
        </p:blipFill>
        <p:spPr bwMode="auto">
          <a:xfrm>
            <a:off x="1331913" y="749300"/>
            <a:ext cx="7699375" cy="5905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2988" y="908050"/>
            <a:ext cx="7956550" cy="5791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7"/>
          <a:srcRect t="380"/>
          <a:stretch>
            <a:fillRect/>
          </a:stretch>
        </p:blipFill>
        <p:spPr bwMode="auto">
          <a:xfrm>
            <a:off x="971550" y="765175"/>
            <a:ext cx="7993063" cy="5880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8"/>
          <a:srcRect t="13348"/>
          <a:stretch>
            <a:fillRect/>
          </a:stretch>
        </p:blipFill>
        <p:spPr bwMode="auto">
          <a:xfrm>
            <a:off x="468313" y="858838"/>
            <a:ext cx="8424862" cy="5840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9"/>
          <a:srcRect b="3352"/>
          <a:stretch>
            <a:fillRect/>
          </a:stretch>
        </p:blipFill>
        <p:spPr bwMode="auto">
          <a:xfrm>
            <a:off x="2195513" y="590550"/>
            <a:ext cx="6865937" cy="6223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/>
          <a:srcRect t="3210" b="3749"/>
          <a:stretch>
            <a:fillRect/>
          </a:stretch>
        </p:blipFill>
        <p:spPr bwMode="auto">
          <a:xfrm>
            <a:off x="650875" y="641350"/>
            <a:ext cx="8097838" cy="60277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2685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Tesztgyűjtemény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26666165-6354-4C89-8D42-B736D9FDF75E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7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82625" y="1125538"/>
            <a:ext cx="813752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Válogatás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Ajánlás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Tematikus</a:t>
            </a:r>
            <a:r>
              <a:rPr lang="en-US"/>
              <a:t> aratások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Esemény alapú aratások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Oldalképek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Minőségellenőrzés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Metaadatok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Statisztikák</a:t>
            </a:r>
            <a:endParaRPr lang="en-US"/>
          </a:p>
        </p:txBody>
      </p:sp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188913"/>
            <a:ext cx="5145087" cy="6553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692150"/>
            <a:ext cx="7632700" cy="6105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3200" y="692150"/>
            <a:ext cx="7562850" cy="6051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350" y="708025"/>
            <a:ext cx="7632700" cy="6105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0" y="1462088"/>
            <a:ext cx="8137525" cy="5207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31913" y="706438"/>
            <a:ext cx="7632700" cy="6107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9" name="Picture 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88" y="1268413"/>
            <a:ext cx="8834437" cy="544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8" name="Picture 18"/>
          <p:cNvPicPr>
            <a:picLocks noChangeAspect="1" noChangeArrowheads="1"/>
          </p:cNvPicPr>
          <p:nvPr/>
        </p:nvPicPr>
        <p:blipFill>
          <a:blip r:embed="rId10"/>
          <a:srcRect t="6522" b="7576"/>
          <a:stretch>
            <a:fillRect/>
          </a:stretch>
        </p:blipFill>
        <p:spPr bwMode="auto">
          <a:xfrm>
            <a:off x="684213" y="908050"/>
            <a:ext cx="8277225" cy="56880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Szolgáltatás</a:t>
            </a:r>
          </a:p>
        </p:txBody>
      </p:sp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8040968C-3FFC-4AFD-8E9F-4AA063F2A918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8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Engedélykérések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Szolgáltatófelület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Metaadatok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Kereső</a:t>
            </a:r>
            <a:r>
              <a:rPr lang="hu-HU"/>
              <a:t>k</a:t>
            </a:r>
            <a:endParaRPr lang="en-US"/>
          </a:p>
        </p:txBody>
      </p:sp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695325"/>
            <a:ext cx="7559675" cy="60467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160338"/>
            <a:ext cx="4770437" cy="6537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709613"/>
            <a:ext cx="7631113" cy="61039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438" y="698500"/>
            <a:ext cx="6553200" cy="5899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350" y="692150"/>
            <a:ext cx="7561263" cy="6049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4938" y="752475"/>
            <a:ext cx="7488237" cy="59896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31913" y="717550"/>
            <a:ext cx="7704137" cy="60245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Webtér</a:t>
            </a: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9803DFB0-4B61-456B-85FC-841D9311699B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9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A .hu alatt bejegyzett domain nevek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Domén-szint</a:t>
            </a:r>
            <a:r>
              <a:rPr lang="hu-HU"/>
              <a:t>ű</a:t>
            </a:r>
            <a:r>
              <a:rPr lang="en-US"/>
              <a:t> aratás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Statisztika</a:t>
            </a:r>
            <a:endParaRPr lang="en-US"/>
          </a:p>
        </p:txBody>
      </p:sp>
      <p:grpSp>
        <p:nvGrpSpPr>
          <p:cNvPr id="27656" name="Group 8"/>
          <p:cNvGrpSpPr>
            <a:grpSpLocks/>
          </p:cNvGrpSpPr>
          <p:nvPr/>
        </p:nvGrpSpPr>
        <p:grpSpPr bwMode="auto">
          <a:xfrm>
            <a:off x="2484438" y="476250"/>
            <a:ext cx="6408737" cy="6262688"/>
            <a:chOff x="1519" y="300"/>
            <a:chExt cx="4037" cy="3945"/>
          </a:xfrm>
        </p:grpSpPr>
        <p:pic>
          <p:nvPicPr>
            <p:cNvPr id="21513" name="Picture 6"/>
            <p:cNvPicPr>
              <a:picLocks noChangeAspect="1" noChangeArrowheads="1"/>
            </p:cNvPicPr>
            <p:nvPr/>
          </p:nvPicPr>
          <p:blipFill>
            <a:blip r:embed="rId2"/>
            <a:srcRect l="8202" r="9946"/>
            <a:stretch>
              <a:fillRect/>
            </a:stretch>
          </p:blipFill>
          <p:spPr bwMode="auto">
            <a:xfrm>
              <a:off x="1519" y="300"/>
              <a:ext cx="4037" cy="394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514" name="Rectangle 7"/>
            <p:cNvSpPr>
              <a:spLocks noChangeArrowheads="1"/>
            </p:cNvSpPr>
            <p:nvPr/>
          </p:nvSpPr>
          <p:spPr bwMode="auto">
            <a:xfrm>
              <a:off x="1655" y="3974"/>
              <a:ext cx="1769" cy="18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3"/>
          <a:srcRect r="1636"/>
          <a:stretch>
            <a:fillRect/>
          </a:stretch>
        </p:blipFill>
        <p:spPr bwMode="auto">
          <a:xfrm>
            <a:off x="1547813" y="692150"/>
            <a:ext cx="7524750" cy="6119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4"/>
          <a:srcRect r="52527"/>
          <a:stretch>
            <a:fillRect/>
          </a:stretch>
        </p:blipFill>
        <p:spPr bwMode="auto">
          <a:xfrm>
            <a:off x="5108575" y="549275"/>
            <a:ext cx="3640138" cy="61356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6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631825"/>
            <a:ext cx="7129463" cy="5965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620713"/>
            <a:ext cx="8785225" cy="60531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eretes">
  <a:themeElements>
    <a:clrScheme name="Keretes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Keretes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eretes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eretes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4631343</TotalTime>
  <Words>313</Words>
  <Application>Microsoft Office PowerPoint</Application>
  <PresentationFormat>Diavetítés a képernyőre (4:3 oldalarány)</PresentationFormat>
  <Paragraphs>84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Tervezősablon</vt:lpstr>
      </vt:variant>
      <vt:variant>
        <vt:i4>2</vt:i4>
      </vt:variant>
      <vt:variant>
        <vt:lpstr>Diacímek</vt:lpstr>
      </vt:variant>
      <vt:variant>
        <vt:i4>14</vt:i4>
      </vt:variant>
    </vt:vector>
  </HeadingPairs>
  <TitlesOfParts>
    <vt:vector size="20" baseType="lpstr">
      <vt:lpstr>Arial</vt:lpstr>
      <vt:lpstr>Verdana</vt:lpstr>
      <vt:lpstr>Wingdings</vt:lpstr>
      <vt:lpstr>Calibri</vt:lpstr>
      <vt:lpstr>Keretes</vt:lpstr>
      <vt:lpstr>Keretes</vt:lpstr>
      <vt:lpstr>Drótos László  Az OSZK webarchiváló pilot projektjének eddigi eredményei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</vt:vector>
  </TitlesOfParts>
  <Company>MEK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Drótos László  Az OSZK webarchiváló pilot projektjének eddigi eredményei</dc:title>
  <dc:creator>DL</dc:creator>
  <cp:lastModifiedBy>DL</cp:lastModifiedBy>
  <cp:revision>104</cp:revision>
  <dcterms:created xsi:type="dcterms:W3CDTF">2018-10-20T15:53:02Z</dcterms:created>
  <dcterms:modified xsi:type="dcterms:W3CDTF">2018-11-15T22:59:02Z</dcterms:modified>
</cp:coreProperties>
</file>